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handoutMasterIdLst>
    <p:handoutMasterId r:id="rId28"/>
  </p:handoutMasterIdLst>
  <p:sldIdLst>
    <p:sldId id="256" r:id="rId2"/>
    <p:sldId id="310" r:id="rId3"/>
    <p:sldId id="336" r:id="rId4"/>
    <p:sldId id="343" r:id="rId5"/>
    <p:sldId id="300" r:id="rId6"/>
    <p:sldId id="311" r:id="rId7"/>
    <p:sldId id="344" r:id="rId8"/>
    <p:sldId id="345" r:id="rId9"/>
    <p:sldId id="346" r:id="rId10"/>
    <p:sldId id="347" r:id="rId11"/>
    <p:sldId id="348" r:id="rId12"/>
    <p:sldId id="349" r:id="rId13"/>
    <p:sldId id="351" r:id="rId14"/>
    <p:sldId id="340" r:id="rId15"/>
    <p:sldId id="341" r:id="rId16"/>
    <p:sldId id="342" r:id="rId17"/>
    <p:sldId id="350" r:id="rId18"/>
    <p:sldId id="354" r:id="rId19"/>
    <p:sldId id="352" r:id="rId20"/>
    <p:sldId id="353" r:id="rId21"/>
    <p:sldId id="357" r:id="rId22"/>
    <p:sldId id="358" r:id="rId23"/>
    <p:sldId id="356" r:id="rId24"/>
    <p:sldId id="355" r:id="rId25"/>
    <p:sldId id="339" r:id="rId2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78" autoAdjust="0"/>
    <p:restoredTop sz="94660"/>
  </p:normalViewPr>
  <p:slideViewPr>
    <p:cSldViewPr>
      <p:cViewPr>
        <p:scale>
          <a:sx n="60" d="100"/>
          <a:sy n="60" d="100"/>
        </p:scale>
        <p:origin x="-1680" y="-10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r>
              <a:rPr lang="en-US" smtClean="0"/>
              <a:t>Advanced Research Statistics: Introduction to Meta-Analysis and Structural Equation Modeling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C13289B-972A-4B87-8CC6-124E66810E1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r>
              <a:rPr lang="en-US" smtClean="0"/>
              <a:t>C. R. Rakes, Ph.D. http://csrakes.yolasite.com; rakes@umbc.edu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85A8A6A-798D-47D1-A60E-7E46324A3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3037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r>
              <a:rPr lang="en-US" smtClean="0"/>
              <a:t>Advanced Research Statistics: Introduction to Meta-Analysis and Structural Equation Modeling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CBD31C3-07B6-4B17-932C-D89C47A0C3C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r>
              <a:rPr lang="en-US" smtClean="0"/>
              <a:t>C. R. Rakes, Ph.D. http://csrakes.yolasite.com; rakes@umbc.edu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81EA093-AB1E-45EE-8211-12954B9B7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4444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EA093-AB1E-45EE-8211-12954B9B7595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Advanced Research Statistics: Introduction to Meta-Analysis and Structural Equation Modeling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C. R. Rakes, Ph.D. http://csrakes.yolasite.com; rakes@umbc.edu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5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62E3B-A963-4169-82E6-700F08A9100F}" type="datetime1">
              <a:rPr lang="en-US" smtClean="0"/>
              <a:t>10/9/2013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F9054-4F09-4FE3-BDBF-A96DA5782E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7827B-6142-4B7F-96E1-3FDA02300BEB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F9054-4F09-4FE3-BDBF-A96DA5782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4507D-DDBF-4FD6-B82B-CA7691E39DFA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F9054-4F09-4FE3-BDBF-A96DA5782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78A12F-7247-49C9-8C76-936BB0730890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F9054-4F09-4FE3-BDBF-A96DA5782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33837-6917-45E6-BA4E-3A15050E8885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F9054-4F09-4FE3-BDBF-A96DA5782E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B3316-ED13-47DB-82EA-A52E17B3AAB8}" type="datetime1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F9054-4F09-4FE3-BDBF-A96DA5782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85F93-9528-4E6A-909D-9A6E8DE0CA91}" type="datetime1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F9054-4F09-4FE3-BDBF-A96DA5782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F50BCD-E92E-423F-A455-52ACB76CDA7A}" type="datetime1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F9054-4F09-4FE3-BDBF-A96DA5782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57AD6-9C70-496B-9256-271CB28E941C}" type="datetime1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F9054-4F09-4FE3-BDBF-A96DA5782E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FCE24-ADC4-4C7F-BF93-FCA62CCAE920}" type="datetime1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F9054-4F09-4FE3-BDBF-A96DA5782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44579-7788-4D85-8CEE-DB91956D6311}" type="datetime1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F9054-4F09-4FE3-BDBF-A96DA5782E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61A08F-82B8-4750-B6F8-873FE951F000}" type="datetime1">
              <a:rPr lang="en-US" smtClean="0"/>
              <a:t>10/9/2013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D8F9054-4F09-4FE3-BDBF-A96DA5782E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csrakes.yolasite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://www.meta-analysis.com/index.php?gclid=CITZk8WSiroCFRCg4AodJhYA7Q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csrakes.yolasite.com/" TargetMode="External"/><Relationship Id="rId2" Type="http://schemas.openxmlformats.org/officeDocument/2006/relationships/hyperlink" Target="mailto:rakes@umbc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ucla.edu/products/reports.php" TargetMode="External"/><Relationship Id="rId2" Type="http://schemas.openxmlformats.org/officeDocument/2006/relationships/hyperlink" Target="http://aok.lib.umbc.edu/databases/dblink.php?DBID=37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828800"/>
            <a:ext cx="8001000" cy="990600"/>
          </a:xfrm>
        </p:spPr>
        <p:txBody>
          <a:bodyPr>
            <a:noAutofit/>
          </a:bodyPr>
          <a:lstStyle/>
          <a:p>
            <a:r>
              <a:rPr lang="en-US" sz="6000" dirty="0" smtClean="0"/>
              <a:t>Advanced Statistics for Researchers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67200"/>
            <a:ext cx="7620000" cy="18288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b="1" dirty="0"/>
              <a:t>Meta-analysis and Systematic Review</a:t>
            </a:r>
          </a:p>
          <a:p>
            <a:pPr algn="ctr"/>
            <a:r>
              <a:rPr lang="en-US" dirty="0"/>
              <a:t>Avoiding bias in literature review and calculating effect sizes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Dr. Chris Rakes</a:t>
            </a:r>
          </a:p>
          <a:p>
            <a:pPr algn="ctr"/>
            <a:r>
              <a:rPr lang="en-US" dirty="0" smtClean="0"/>
              <a:t>October 9, </a:t>
            </a:r>
            <a:r>
              <a:rPr lang="en-US" dirty="0" smtClean="0"/>
              <a:t>2013</a:t>
            </a:r>
          </a:p>
          <a:p>
            <a:pPr algn="ctr"/>
            <a:r>
              <a:rPr lang="en-US" dirty="0" smtClean="0"/>
              <a:t>With Special Thanks to Dr. Jeff Valentine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Known difference in statistical significance of published vs. unpublished studies.</a:t>
            </a:r>
          </a:p>
          <a:p>
            <a:r>
              <a:rPr lang="en-US" dirty="0" smtClean="0"/>
              <a:t>The best defense is a comprehensive, systematic search for literature.</a:t>
            </a:r>
          </a:p>
        </p:txBody>
      </p:sp>
    </p:spTree>
    <p:extLst>
      <p:ext uri="{BB962C8B-B14F-4D97-AF65-F5344CB8AC3E}">
        <p14:creationId xmlns:p14="http://schemas.microsoft.com/office/powerpoint/2010/main" val="383365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Decisions in 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Inter-Rater Agreement on Key Decisions</a:t>
            </a:r>
          </a:p>
          <a:p>
            <a:pPr lvl="1"/>
            <a:r>
              <a:rPr lang="en-US" dirty="0" smtClean="0"/>
              <a:t>Does the study look like it might be relevant?</a:t>
            </a:r>
          </a:p>
          <a:p>
            <a:pPr lvl="2"/>
            <a:r>
              <a:rPr lang="en-US" dirty="0" smtClean="0"/>
              <a:t>If yes, retrieve full text of article.</a:t>
            </a:r>
          </a:p>
          <a:p>
            <a:pPr lvl="1"/>
            <a:r>
              <a:rPr lang="en-US" dirty="0" smtClean="0"/>
              <a:t>Is the study eligible for inclusion?</a:t>
            </a:r>
          </a:p>
          <a:p>
            <a:pPr lvl="2"/>
            <a:r>
              <a:rPr lang="en-US" dirty="0" smtClean="0"/>
              <a:t>Base final decision on full text.</a:t>
            </a:r>
          </a:p>
          <a:p>
            <a:r>
              <a:rPr lang="en-US" dirty="0" smtClean="0"/>
              <a:t>Double code as much as possible.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24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 UMBC’s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1000" y="1583120"/>
            <a:ext cx="8609512" cy="3691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13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Effect Sizes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5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Interpretation of a p-value</a:t>
            </a:r>
          </a:p>
          <a:p>
            <a:pPr lvl="1"/>
            <a:r>
              <a:rPr lang="en-US" dirty="0" smtClean="0"/>
              <a:t>Given a true null hypothesis, the probability of observing a relationship at least as large as the one being tested.</a:t>
            </a:r>
          </a:p>
          <a:p>
            <a:pPr lvl="1"/>
            <a:r>
              <a:rPr lang="en-US" dirty="0" smtClean="0"/>
              <a:t>The confidence we can state the direction of a relationship (positive or negative)</a:t>
            </a:r>
          </a:p>
          <a:p>
            <a:pPr lvl="1"/>
            <a:r>
              <a:rPr lang="en-US" dirty="0" smtClean="0"/>
              <a:t>Likelihood that a result is due to random chance (i.e., sampling error).</a:t>
            </a:r>
          </a:p>
          <a:p>
            <a:r>
              <a:rPr lang="en-US" dirty="0" smtClean="0"/>
              <a:t>A p-value is a function of sample size and effect size.</a:t>
            </a:r>
          </a:p>
        </p:txBody>
      </p:sp>
    </p:spTree>
    <p:extLst>
      <p:ext uri="{BB962C8B-B14F-4D97-AF65-F5344CB8AC3E}">
        <p14:creationId xmlns:p14="http://schemas.microsoft.com/office/powerpoint/2010/main" val="310698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Estimates the magnitude (size) of a relationship (i.e., how much impact?)</a:t>
            </a:r>
          </a:p>
          <a:p>
            <a:r>
              <a:rPr lang="en-US" dirty="0" smtClean="0"/>
              <a:t>Three families of effect size</a:t>
            </a:r>
          </a:p>
          <a:p>
            <a:pPr lvl="1"/>
            <a:r>
              <a:rPr lang="en-US" dirty="0" smtClean="0"/>
              <a:t>Correlation Coefficients (r)</a:t>
            </a:r>
          </a:p>
          <a:p>
            <a:pPr lvl="1"/>
            <a:r>
              <a:rPr lang="en-US" dirty="0" smtClean="0"/>
              <a:t>Odds Ratios (OR; Two Dichotomous Variables)</a:t>
            </a:r>
          </a:p>
          <a:p>
            <a:pPr lvl="1"/>
            <a:r>
              <a:rPr lang="en-US" dirty="0" smtClean="0"/>
              <a:t>Mean Differences (d)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83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sample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non-zero difference in means will be statistically significant given a large enough sample. </a:t>
            </a:r>
            <a:r>
              <a:rPr lang="en-US" dirty="0"/>
              <a:t> </a:t>
            </a:r>
            <a:r>
              <a:rPr lang="en-US" dirty="0" smtClean="0"/>
              <a:t>Assume:</a:t>
            </a:r>
          </a:p>
          <a:p>
            <a:pPr lvl="1"/>
            <a:r>
              <a:rPr lang="en-US" dirty="0" smtClean="0"/>
              <a:t>M</a:t>
            </a:r>
            <a:r>
              <a:rPr lang="en-US" baseline="-25000" dirty="0" smtClean="0"/>
              <a:t>T</a:t>
            </a:r>
            <a:r>
              <a:rPr lang="en-US" dirty="0" smtClean="0"/>
              <a:t> = 100.1, M</a:t>
            </a:r>
            <a:r>
              <a:rPr lang="en-US" baseline="-25000" dirty="0" smtClean="0"/>
              <a:t>C</a:t>
            </a:r>
            <a:r>
              <a:rPr lang="en-US" dirty="0" smtClean="0"/>
              <a:t> = 100.0,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p</a:t>
            </a:r>
            <a:r>
              <a:rPr lang="en-US" dirty="0" smtClean="0"/>
              <a:t> = 15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071894"/>
              </p:ext>
            </p:extLst>
          </p:nvPr>
        </p:nvGraphicFramePr>
        <p:xfrm>
          <a:off x="2819400" y="3867150"/>
          <a:ext cx="3467100" cy="2000250"/>
        </p:xfrm>
        <a:graphic>
          <a:graphicData uri="http://schemas.openxmlformats.org/drawingml/2006/table">
            <a:tbl>
              <a:tblPr/>
              <a:tblGrid>
                <a:gridCol w="1321555"/>
                <a:gridCol w="633839"/>
                <a:gridCol w="1511706"/>
              </a:tblGrid>
              <a:tr h="33337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per group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t-test p-value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0.035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38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categories of Effect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Unstandardized</a:t>
            </a:r>
          </a:p>
          <a:p>
            <a:pPr lvl="1"/>
            <a:r>
              <a:rPr lang="en-US" dirty="0" smtClean="0"/>
              <a:t>Effects expressed directly in terms of the measured outcome (e.g., “3 points on an IQ scale”)</a:t>
            </a:r>
          </a:p>
          <a:p>
            <a:pPr lvl="1"/>
            <a:r>
              <a:rPr lang="en-US" dirty="0" smtClean="0"/>
              <a:t>Most useful when scale is well understood and relevant studies all use the same scale.</a:t>
            </a:r>
          </a:p>
          <a:p>
            <a:r>
              <a:rPr lang="en-US" dirty="0" smtClean="0"/>
              <a:t>Standardized: transforming effects to have similar meaning across scales</a:t>
            </a:r>
          </a:p>
          <a:p>
            <a:pPr lvl="1"/>
            <a:r>
              <a:rPr lang="en-US" dirty="0" smtClean="0"/>
              <a:t>Standard Deviation Units</a:t>
            </a:r>
          </a:p>
          <a:p>
            <a:pPr lvl="1"/>
            <a:r>
              <a:rPr lang="en-US" dirty="0" smtClean="0"/>
              <a:t>Percent Change</a:t>
            </a:r>
          </a:p>
          <a:p>
            <a:pPr lvl="1"/>
            <a:r>
              <a:rPr lang="en-US" dirty="0" smtClean="0"/>
              <a:t>Proportion of Variance Explained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489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an Odds Ratio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1431012"/>
              </p:ext>
            </p:extLst>
          </p:nvPr>
        </p:nvGraphicFramePr>
        <p:xfrm>
          <a:off x="1435100" y="1447800"/>
          <a:ext cx="6108700" cy="1112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9783"/>
                <a:gridCol w="1551517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Graduated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Didn’t Graduate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Treatment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(a)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(b)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 (c)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(d)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371600" y="2819400"/>
                <a:ext cx="7467600" cy="17456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𝑂𝑅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𝑎𝑑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𝑏𝑐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2∗12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9∗6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=0.44</m:t>
                    </m:r>
                  </m:oMath>
                </a14:m>
                <a:endParaRPr lang="en-US" sz="2400" b="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𝑆𝐸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𝑂𝑅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𝑎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𝑏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𝑐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𝑑</m:t>
                            </m:r>
                          </m:den>
                        </m:f>
                      </m:e>
                    </m:ra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400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sz="2400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9</m:t>
                            </m:r>
                          </m:den>
                        </m:f>
                        <m:r>
                          <a:rPr lang="en-US" sz="2400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12</m:t>
                            </m:r>
                          </m:den>
                        </m:f>
                      </m:e>
                    </m:rad>
                    <m:r>
                      <a:rPr lang="en-US" sz="2400" b="0" i="1" smtClean="0">
                        <a:latin typeface="Cambria Math"/>
                      </a:rPr>
                      <m:t>=0.928</m:t>
                    </m:r>
                  </m:oMath>
                </a14:m>
                <a:endParaRPr lang="en-US" sz="24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95%</m:t>
                    </m:r>
                    <m:r>
                      <a:rPr lang="en-US" sz="2400" i="1">
                        <a:latin typeface="Cambria Math"/>
                      </a:rPr>
                      <m:t>𝐶𝐼</m:t>
                    </m:r>
                    <m:r>
                      <a:rPr lang="en-US" sz="2400" i="1">
                        <a:latin typeface="Cambria Math"/>
                      </a:rPr>
                      <m:t>=0.44±1.96∗.928=−</m:t>
                    </m:r>
                    <m:r>
                      <a:rPr lang="en-US" sz="2400" b="0" i="1" smtClean="0">
                        <a:latin typeface="Cambria Math"/>
                      </a:rPr>
                      <m:t>1.38, 1.82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819400"/>
                <a:ext cx="7467600" cy="1745671"/>
              </a:xfrm>
              <a:prstGeom prst="rect">
                <a:avLst/>
              </a:prstGeom>
              <a:blipFill rotWithShape="1">
                <a:blip r:embed="rId2"/>
                <a:stretch>
                  <a:fillRect l="-1061" b="-5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768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Standardized Effect Size: Mean Difference (d or Cohen’s d)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𝑆𝑀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𝑑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𝑌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𝑌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, </a:t>
                </a:r>
              </a:p>
              <a:p>
                <a:pPr lvl="1"/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 smtClean="0"/>
                  <a:t>is the pooled standard deviation.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den>
                        </m:f>
                      </m:e>
                    </m:ra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𝑆𝐷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𝑆𝐷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rad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199546"/>
              </p:ext>
            </p:extLst>
          </p:nvPr>
        </p:nvGraphicFramePr>
        <p:xfrm>
          <a:off x="1295400" y="5181600"/>
          <a:ext cx="6794499" cy="762000"/>
        </p:xfrm>
        <a:graphic>
          <a:graphicData uri="http://schemas.openxmlformats.org/drawingml/2006/table">
            <a:tbl>
              <a:tblPr/>
              <a:tblGrid>
                <a:gridCol w="773977"/>
                <a:gridCol w="393332"/>
                <a:gridCol w="824729"/>
                <a:gridCol w="675644"/>
                <a:gridCol w="1116556"/>
                <a:gridCol w="393332"/>
                <a:gridCol w="824729"/>
                <a:gridCol w="675644"/>
                <a:gridCol w="1116556"/>
              </a:tblGrid>
              <a:tr h="4000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Study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  <a:r>
                        <a:rPr lang="en-US" sz="22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Ȳ</a:t>
                      </a:r>
                      <a:r>
                        <a:rPr lang="en-US" sz="22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  <a:r>
                        <a:rPr lang="en-US" sz="22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(s</a:t>
                      </a:r>
                      <a:r>
                        <a:rPr lang="en-US" sz="22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r>
                        <a:rPr lang="en-US" sz="22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  <a:r>
                        <a:rPr lang="en-US" sz="22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Ȳ</a:t>
                      </a:r>
                      <a:r>
                        <a:rPr lang="en-US" sz="22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  <a:r>
                        <a:rPr lang="en-US" sz="22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(s</a:t>
                      </a:r>
                      <a:r>
                        <a:rPr lang="en-US" sz="22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r>
                        <a:rPr lang="en-US" sz="22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10.6276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12.4609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28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Up Arrow 16"/>
          <p:cNvSpPr/>
          <p:nvPr/>
        </p:nvSpPr>
        <p:spPr>
          <a:xfrm>
            <a:off x="3795156" y="3477893"/>
            <a:ext cx="304800" cy="1551307"/>
          </a:xfrm>
          <a:prstGeom prst="up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>
            <a:off x="1905000" y="3360542"/>
            <a:ext cx="304800" cy="1668658"/>
          </a:xfrm>
          <a:prstGeom prst="up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>
            <a:off x="6781800" y="3657601"/>
            <a:ext cx="304800" cy="1371600"/>
          </a:xfrm>
          <a:prstGeom prst="up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>
            <a:off x="4800600" y="3477893"/>
            <a:ext cx="304800" cy="1551307"/>
          </a:xfrm>
          <a:prstGeom prst="up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Research Statistics Framework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" y="2562599"/>
            <a:ext cx="2306168" cy="797942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Descriptive &amp; Inferential Statistics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w/ Probability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53578" y="2445249"/>
            <a:ext cx="2719552" cy="1032643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General Linear Model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(M)AN(C)OVA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Simple and Multiple Regression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Exploratory Factor Analysis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44339" y="2265541"/>
            <a:ext cx="2719552" cy="1392059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Meta-Analysis</a:t>
            </a:r>
            <a:endParaRPr lang="en-US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Structural Equation Modeling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Hierarchical Linear Modeling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Item Response Theory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Bayesian Estimation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Secondary Data Analysis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" y="4191000"/>
            <a:ext cx="8887690" cy="35312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Qualitative Data Analysis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5029200"/>
            <a:ext cx="76200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Writing for Publication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1" y="838200"/>
            <a:ext cx="8887690" cy="55385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Conceptual Framework(s)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Research Design, Missing Data, Statistical Assumptions, Measurement Reliability &amp; Validity</a:t>
            </a:r>
          </a:p>
        </p:txBody>
      </p:sp>
      <p:sp>
        <p:nvSpPr>
          <p:cNvPr id="10" name="Up-Down Arrow 9"/>
          <p:cNvSpPr/>
          <p:nvPr/>
        </p:nvSpPr>
        <p:spPr>
          <a:xfrm>
            <a:off x="838200" y="3360541"/>
            <a:ext cx="304800" cy="830459"/>
          </a:xfrm>
          <a:prstGeom prst="upDownArrow">
            <a:avLst/>
          </a:prstGeom>
          <a:gradFill flip="none" rotWithShape="1">
            <a:gsLst>
              <a:gs pos="0">
                <a:schemeClr val="accent1"/>
              </a:gs>
              <a:gs pos="4588">
                <a:srgbClr val="499BB0"/>
              </a:gs>
              <a:gs pos="31000">
                <a:schemeClr val="accent1">
                  <a:lumMod val="40000"/>
                  <a:lumOff val="60000"/>
                </a:schemeClr>
              </a:gs>
              <a:gs pos="59000">
                <a:schemeClr val="accent2">
                  <a:lumMod val="60000"/>
                  <a:lumOff val="40000"/>
                </a:schemeClr>
              </a:gs>
              <a:gs pos="100000">
                <a:srgbClr val="FFC000"/>
              </a:gs>
            </a:gsLst>
            <a:lin ang="162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-Down Arrow 10"/>
          <p:cNvSpPr/>
          <p:nvPr/>
        </p:nvSpPr>
        <p:spPr>
          <a:xfrm>
            <a:off x="4267200" y="3477893"/>
            <a:ext cx="304800" cy="713108"/>
          </a:xfrm>
          <a:prstGeom prst="upDownArrow">
            <a:avLst/>
          </a:prstGeom>
          <a:gradFill flip="none" rotWithShape="1">
            <a:gsLst>
              <a:gs pos="0">
                <a:schemeClr val="accent1"/>
              </a:gs>
              <a:gs pos="4588">
                <a:srgbClr val="499BB0"/>
              </a:gs>
              <a:gs pos="31000">
                <a:schemeClr val="accent1">
                  <a:lumMod val="40000"/>
                  <a:lumOff val="60000"/>
                </a:schemeClr>
              </a:gs>
              <a:gs pos="59000">
                <a:schemeClr val="accent4">
                  <a:lumMod val="40000"/>
                  <a:lumOff val="60000"/>
                </a:schemeClr>
              </a:gs>
              <a:gs pos="100000">
                <a:schemeClr val="accent4"/>
              </a:gs>
            </a:gsLst>
            <a:lin ang="162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-Down Arrow 11"/>
          <p:cNvSpPr/>
          <p:nvPr/>
        </p:nvSpPr>
        <p:spPr>
          <a:xfrm>
            <a:off x="7467600" y="3657600"/>
            <a:ext cx="304800" cy="533401"/>
          </a:xfrm>
          <a:prstGeom prst="upDownArrow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3000">
                <a:srgbClr val="499BB0"/>
              </a:gs>
              <a:gs pos="31000">
                <a:schemeClr val="accent1">
                  <a:lumMod val="40000"/>
                  <a:lumOff val="60000"/>
                </a:schemeClr>
              </a:gs>
              <a:gs pos="59000">
                <a:srgbClr val="CCFFFF"/>
              </a:gs>
              <a:gs pos="100000">
                <a:srgbClr val="00B0F0"/>
              </a:gs>
            </a:gsLst>
            <a:lin ang="162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838200" y="1392059"/>
            <a:ext cx="304800" cy="1170540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267200" y="1392059"/>
            <a:ext cx="304800" cy="1053190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7451715" y="1392059"/>
            <a:ext cx="304800" cy="873482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 rot="5400000">
            <a:off x="8305800" y="5410200"/>
            <a:ext cx="838200" cy="533400"/>
          </a:xfrm>
          <a:prstGeom prst="up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>
            <a:off x="1371600" y="4548001"/>
            <a:ext cx="304800" cy="481200"/>
          </a:xfrm>
          <a:prstGeom prst="up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>
            <a:off x="4279093" y="4544129"/>
            <a:ext cx="304800" cy="481200"/>
          </a:xfrm>
          <a:prstGeom prst="up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>
            <a:off x="7408855" y="4544129"/>
            <a:ext cx="304800" cy="481200"/>
          </a:xfrm>
          <a:prstGeom prst="up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 Arrow 23"/>
          <p:cNvSpPr/>
          <p:nvPr/>
        </p:nvSpPr>
        <p:spPr>
          <a:xfrm rot="5400000">
            <a:off x="2515573" y="2675965"/>
            <a:ext cx="304800" cy="571210"/>
          </a:xfrm>
          <a:prstGeom prst="upArrow">
            <a:avLst/>
          </a:prstGeom>
          <a:gradFill>
            <a:gsLst>
              <a:gs pos="0">
                <a:schemeClr val="accent2"/>
              </a:gs>
              <a:gs pos="13000">
                <a:schemeClr val="accent2">
                  <a:lumMod val="60000"/>
                  <a:lumOff val="40000"/>
                </a:schemeClr>
              </a:gs>
              <a:gs pos="31000">
                <a:schemeClr val="accent2">
                  <a:lumMod val="40000"/>
                  <a:lumOff val="60000"/>
                </a:schemeClr>
              </a:gs>
              <a:gs pos="59000">
                <a:schemeClr val="accent4">
                  <a:lumMod val="60000"/>
                  <a:lumOff val="40000"/>
                </a:schemeClr>
              </a:gs>
              <a:gs pos="100000">
                <a:schemeClr val="accent4"/>
              </a:gs>
            </a:gsLst>
            <a:lin ang="16200000" scaled="1"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 rot="5400000">
            <a:off x="5806335" y="2675965"/>
            <a:ext cx="304800" cy="571210"/>
          </a:xfrm>
          <a:prstGeom prst="upArrow">
            <a:avLst/>
          </a:prstGeom>
          <a:gradFill>
            <a:gsLst>
              <a:gs pos="100000">
                <a:srgbClr val="00B0F0"/>
              </a:gs>
              <a:gs pos="69000">
                <a:schemeClr val="accent1">
                  <a:lumMod val="60000"/>
                  <a:lumOff val="40000"/>
                </a:schemeClr>
              </a:gs>
              <a:gs pos="56000">
                <a:schemeClr val="accent1">
                  <a:lumMod val="20000"/>
                  <a:lumOff val="80000"/>
                </a:schemeClr>
              </a:gs>
              <a:gs pos="25000">
                <a:schemeClr val="accent4">
                  <a:lumMod val="60000"/>
                  <a:lumOff val="40000"/>
                </a:schemeClr>
              </a:gs>
              <a:gs pos="1000">
                <a:schemeClr val="accent4"/>
              </a:gs>
            </a:gsLst>
            <a:lin ang="16200000" scaled="1"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9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16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ES: An 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2438400"/>
                <a:ext cx="8171688" cy="38100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10.6276+12.4609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ra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23.0885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ra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11.54425</m:t>
                        </m:r>
                      </m:e>
                    </m:rad>
                    <m:r>
                      <a:rPr lang="en-US" sz="2400" b="0" i="1" smtClean="0">
                        <a:latin typeface="Cambria Math"/>
                      </a:rPr>
                      <m:t>=3.383</m:t>
                    </m:r>
                  </m:oMath>
                </a14:m>
                <a:endParaRPr lang="en-US" sz="2400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𝑑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19.32−17.25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3.383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2.07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3.383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=0.54</m:t>
                    </m:r>
                  </m:oMath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𝑆𝐸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59+50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59∗50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.54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59+50</m:t>
                                </m:r>
                              </m:e>
                            </m:d>
                          </m:den>
                        </m:f>
                      </m:e>
                    </m:ra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109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2950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.2916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218</m:t>
                            </m:r>
                          </m:den>
                        </m:f>
                      </m:e>
                    </m:rad>
                    <m:r>
                      <a:rPr lang="en-US" sz="2400" b="0" i="1" smtClean="0">
                        <a:latin typeface="Cambria Math"/>
                      </a:rPr>
                      <m:t>=.1966</m:t>
                    </m:r>
                  </m:oMath>
                </a14:m>
                <a:endParaRPr lang="en-US" sz="2400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95%</m:t>
                    </m:r>
                    <m:r>
                      <a:rPr lang="en-US" sz="2400" b="0" i="1" smtClean="0">
                        <a:latin typeface="Cambria Math"/>
                      </a:rPr>
                      <m:t>𝐶𝐼</m:t>
                    </m:r>
                    <m:r>
                      <a:rPr lang="en-US" sz="2400" b="0" i="1" smtClean="0">
                        <a:latin typeface="Cambria Math"/>
                      </a:rPr>
                      <m:t>=0.54±1.96∗.1966=0.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2239, 0.995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2438400"/>
                <a:ext cx="8171688" cy="3810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589244"/>
              </p:ext>
            </p:extLst>
          </p:nvPr>
        </p:nvGraphicFramePr>
        <p:xfrm>
          <a:off x="1524000" y="1524000"/>
          <a:ext cx="6794499" cy="762000"/>
        </p:xfrm>
        <a:graphic>
          <a:graphicData uri="http://schemas.openxmlformats.org/drawingml/2006/table">
            <a:tbl>
              <a:tblPr/>
              <a:tblGrid>
                <a:gridCol w="773977"/>
                <a:gridCol w="393332"/>
                <a:gridCol w="824729"/>
                <a:gridCol w="675644"/>
                <a:gridCol w="1116556"/>
                <a:gridCol w="393332"/>
                <a:gridCol w="824729"/>
                <a:gridCol w="675644"/>
                <a:gridCol w="1116556"/>
              </a:tblGrid>
              <a:tr h="4000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Study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  <a:r>
                        <a:rPr lang="en-US" sz="22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Ȳ</a:t>
                      </a:r>
                      <a:r>
                        <a:rPr lang="en-US" sz="22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  <a:r>
                        <a:rPr lang="en-US" sz="22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(s</a:t>
                      </a:r>
                      <a:r>
                        <a:rPr lang="en-US" sz="22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r>
                        <a:rPr lang="en-US" sz="22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  <a:r>
                        <a:rPr lang="en-US" sz="22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Ȳ</a:t>
                      </a:r>
                      <a:r>
                        <a:rPr lang="en-US" sz="22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  <a:r>
                        <a:rPr lang="en-US" sz="22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(s</a:t>
                      </a:r>
                      <a:r>
                        <a:rPr lang="en-US" sz="22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r>
                        <a:rPr lang="en-US" sz="22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10.6276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12.4609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40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Weighting Effect Sizes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Weight by the inverse of the variance of the effect size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𝑤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33800"/>
            <a:ext cx="8991600" cy="1130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400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858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Try It! Go to </a:t>
            </a:r>
            <a:r>
              <a:rPr lang="en-US" dirty="0" smtClean="0">
                <a:hlinkClick r:id="rId2"/>
              </a:rPr>
              <a:t>http://csrakes.yolasite.com</a:t>
            </a:r>
            <a:r>
              <a:rPr lang="en-US" dirty="0" smtClean="0"/>
              <a:t> for the template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803265"/>
              </p:ext>
            </p:extLst>
          </p:nvPr>
        </p:nvGraphicFramePr>
        <p:xfrm>
          <a:off x="1219200" y="3200400"/>
          <a:ext cx="6781800" cy="3231952"/>
        </p:xfrm>
        <a:graphic>
          <a:graphicData uri="http://schemas.openxmlformats.org/drawingml/2006/table">
            <a:tbl>
              <a:tblPr/>
              <a:tblGrid>
                <a:gridCol w="1130300"/>
                <a:gridCol w="1130300"/>
                <a:gridCol w="1130300"/>
                <a:gridCol w="1130300"/>
                <a:gridCol w="1130300"/>
                <a:gridCol w="1130300"/>
              </a:tblGrid>
              <a:tr h="7417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3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  <a:r>
                        <a:rPr lang="en-US" sz="3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3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661" marR="17661" marT="17661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Ȳ</a:t>
                      </a:r>
                      <a:r>
                        <a:rPr lang="en-US" sz="3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3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661" marR="17661" marT="176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  <a:r>
                        <a:rPr lang="en-US" sz="3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3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661" marR="17661" marT="176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  <a:r>
                        <a:rPr lang="en-US" sz="3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3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661" marR="17661" marT="17661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Ȳ</a:t>
                      </a:r>
                      <a:r>
                        <a:rPr lang="en-US" sz="3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3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661" marR="17661" marT="176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  <a:r>
                        <a:rPr lang="en-US" sz="3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3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661" marR="17661" marT="176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35793">
                <a:tc>
                  <a:txBody>
                    <a:bodyPr/>
                    <a:lstStyle/>
                    <a:p>
                      <a:pPr algn="r" fontAlgn="t"/>
                      <a:r>
                        <a:rPr lang="en-US" sz="3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7661" marR="17661" marT="17661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3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</a:t>
                      </a:r>
                    </a:p>
                  </a:txBody>
                  <a:tcPr marL="17661" marR="17661" marT="176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3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</a:t>
                      </a:r>
                    </a:p>
                  </a:txBody>
                  <a:tcPr marL="17661" marR="17661" marT="176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3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7661" marR="17661" marT="17661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3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</a:t>
                      </a:r>
                    </a:p>
                  </a:txBody>
                  <a:tcPr marL="17661" marR="17661" marT="176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3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</a:t>
                      </a:r>
                    </a:p>
                  </a:txBody>
                  <a:tcPr marL="17661" marR="17661" marT="176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133">
                <a:tc>
                  <a:txBody>
                    <a:bodyPr/>
                    <a:lstStyle/>
                    <a:p>
                      <a:pPr algn="r" fontAlgn="t"/>
                      <a:r>
                        <a:rPr lang="en-US" sz="3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7661" marR="17661" marT="17661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3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17661" marR="17661" marT="176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3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17661" marR="17661" marT="176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3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7661" marR="17661" marT="17661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3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</a:t>
                      </a:r>
                    </a:p>
                  </a:txBody>
                  <a:tcPr marL="17661" marR="17661" marT="176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3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</a:t>
                      </a:r>
                    </a:p>
                  </a:txBody>
                  <a:tcPr marL="17661" marR="17661" marT="176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133">
                <a:tc>
                  <a:txBody>
                    <a:bodyPr/>
                    <a:lstStyle/>
                    <a:p>
                      <a:pPr algn="r" fontAlgn="t"/>
                      <a:r>
                        <a:rPr lang="en-US" sz="3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7661" marR="17661" marT="17661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3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</a:t>
                      </a:r>
                    </a:p>
                  </a:txBody>
                  <a:tcPr marL="17661" marR="17661" marT="176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3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</a:t>
                      </a:r>
                    </a:p>
                  </a:txBody>
                  <a:tcPr marL="17661" marR="17661" marT="176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3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17661" marR="17661" marT="17661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3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7661" marR="17661" marT="176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3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17661" marR="17661" marT="176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133">
                <a:tc>
                  <a:txBody>
                    <a:bodyPr/>
                    <a:lstStyle/>
                    <a:p>
                      <a:pPr algn="r" fontAlgn="t"/>
                      <a:r>
                        <a:rPr lang="en-US" sz="3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7661" marR="17661" marT="17661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3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17661" marR="17661" marT="176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3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17661" marR="17661" marT="176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3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17661" marR="17661" marT="17661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3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7661" marR="17661" marT="176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3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17661" marR="17661" marT="176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42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Cooper, H. (1998). </a:t>
            </a:r>
            <a:r>
              <a:rPr lang="en-US" i="1" dirty="0"/>
              <a:t>Synthesizing research</a:t>
            </a:r>
            <a:r>
              <a:rPr lang="en-US" dirty="0"/>
              <a:t>. Thousand Oaks, CA: Sage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mean, SD, and n available, use regular formula</a:t>
            </a:r>
          </a:p>
          <a:p>
            <a:r>
              <a:rPr lang="en-US" dirty="0" smtClean="0"/>
              <a:t>Convert from r, t, F(1,X), and dichotomous proportions</a:t>
            </a:r>
          </a:p>
        </p:txBody>
      </p:sp>
    </p:spTree>
    <p:extLst>
      <p:ext uri="{BB962C8B-B14F-4D97-AF65-F5344CB8AC3E}">
        <p14:creationId xmlns:p14="http://schemas.microsoft.com/office/powerpoint/2010/main" val="181004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63513"/>
            <a:ext cx="7498080" cy="4800600"/>
          </a:xfrm>
        </p:spPr>
        <p:txBody>
          <a:bodyPr/>
          <a:lstStyle/>
          <a:p>
            <a:r>
              <a:rPr lang="en-US" dirty="0" smtClean="0"/>
              <a:t>Comprehensive Meta-Analysis: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www.meta-analysis.com/index.php?gclid=CITZk8WSiroCFRCg4AodJhYA7Q</a:t>
            </a:r>
            <a:endParaRPr lang="en-US" dirty="0" smtClean="0"/>
          </a:p>
          <a:p>
            <a:r>
              <a:rPr lang="en-US" dirty="0" smtClean="0"/>
              <a:t>Microsoft Excel: Home-made formulas</a:t>
            </a:r>
            <a:endParaRPr lang="en-US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384447"/>
            <a:ext cx="8991600" cy="75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8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rakes@umbc.edu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http://csrakes.yolasite.com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5602" name="Picture 2" descr="http://espei.com/wp-content/uploads/2013/05/equipmentprotection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276600"/>
            <a:ext cx="3510453" cy="351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419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Session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Systematic Review to Obtain a Better Literature Review/Conceptual Framework</a:t>
            </a:r>
          </a:p>
          <a:p>
            <a:r>
              <a:rPr lang="en-US" dirty="0"/>
              <a:t>Minimizing Publication Bias</a:t>
            </a:r>
          </a:p>
          <a:p>
            <a:r>
              <a:rPr lang="en-US" dirty="0" smtClean="0"/>
              <a:t>How </a:t>
            </a:r>
            <a:r>
              <a:rPr lang="en-US" dirty="0" smtClean="0"/>
              <a:t>to compute various types of effect sizes</a:t>
            </a:r>
          </a:p>
          <a:p>
            <a:r>
              <a:rPr lang="en-US" dirty="0" smtClean="0"/>
              <a:t>Fixed vs. Random Effects</a:t>
            </a:r>
          </a:p>
          <a:p>
            <a:r>
              <a:rPr lang="en-US" dirty="0" smtClean="0"/>
              <a:t>Computing </a:t>
            </a:r>
            <a:r>
              <a:rPr lang="en-US" dirty="0" smtClean="0"/>
              <a:t>a Design Effect</a:t>
            </a:r>
          </a:p>
          <a:p>
            <a:pPr marL="82296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49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Systematic Review to Obtain a Better Literature Review/Conceptual Framework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07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Systematic Review?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Synthesis of results of multiple studies provides more compelling evidence than results of any single study.</a:t>
            </a:r>
          </a:p>
          <a:p>
            <a:pPr lvl="1"/>
            <a:r>
              <a:rPr lang="en-US" dirty="0" smtClean="0"/>
              <a:t>Less effected than single studies by sampling error</a:t>
            </a:r>
          </a:p>
          <a:p>
            <a:pPr lvl="1"/>
            <a:r>
              <a:rPr lang="en-US" dirty="0" smtClean="0"/>
              <a:t>More confidence in results: place single studies in context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40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638288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Problems with Narrative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Literature search virtually never thorough in scope or in reporting how literature was located.</a:t>
            </a:r>
          </a:p>
          <a:p>
            <a:r>
              <a:rPr lang="en-US" dirty="0" smtClean="0"/>
              <a:t>Under-reported methodology (why were certain studies included or excluded?)</a:t>
            </a:r>
          </a:p>
          <a:p>
            <a:pPr lvl="1"/>
            <a:r>
              <a:rPr lang="en-US" dirty="0" smtClean="0"/>
              <a:t>Often unstated, virtually always arbitrary</a:t>
            </a:r>
          </a:p>
          <a:p>
            <a:pPr lvl="1"/>
            <a:r>
              <a:rPr lang="en-US" dirty="0" smtClean="0"/>
              <a:t>Potential Confirmation Bias</a:t>
            </a:r>
          </a:p>
          <a:p>
            <a:r>
              <a:rPr lang="en-US" dirty="0" smtClean="0"/>
              <a:t>Conflate statistical significance with effect size</a:t>
            </a:r>
          </a:p>
          <a:p>
            <a:r>
              <a:rPr lang="en-US" dirty="0" smtClean="0"/>
              <a:t>Ignore Type II error in primary studies</a:t>
            </a:r>
          </a:p>
          <a:p>
            <a:r>
              <a:rPr lang="en-US" dirty="0" smtClean="0"/>
              <a:t>Ignore publication bias</a:t>
            </a:r>
          </a:p>
          <a:p>
            <a:r>
              <a:rPr lang="en-US" dirty="0" smtClean="0"/>
              <a:t>Often employ vote counts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11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a Systematic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Uncover All Relevant Studies</a:t>
            </a:r>
          </a:p>
          <a:p>
            <a:r>
              <a:rPr lang="en-US" dirty="0" smtClean="0"/>
              <a:t>More realistic goal: Minimize differences between retrieved and un-retrieved studies.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343400" y="3429000"/>
            <a:ext cx="3505200" cy="3124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44052" y="3429000"/>
            <a:ext cx="1303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Population of Studies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495800" y="4075330"/>
            <a:ext cx="3200400" cy="217306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44052" y="4077903"/>
            <a:ext cx="1303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Accessible Population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444052" y="4724234"/>
            <a:ext cx="1752600" cy="121936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668404" y="5149251"/>
            <a:ext cx="1303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363793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All Relevant Studies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00100" y="4354902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All Retrievable Relevant Studies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371600" y="5149251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Retrieved Studies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1" idx="3"/>
          </p:cNvCxnSpPr>
          <p:nvPr/>
        </p:nvCxnSpPr>
        <p:spPr>
          <a:xfrm>
            <a:off x="3352800" y="3822604"/>
            <a:ext cx="209125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2" idx="3"/>
          </p:cNvCxnSpPr>
          <p:nvPr/>
        </p:nvCxnSpPr>
        <p:spPr>
          <a:xfrm>
            <a:off x="4076700" y="4539568"/>
            <a:ext cx="136735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3"/>
          </p:cNvCxnSpPr>
          <p:nvPr/>
        </p:nvCxnSpPr>
        <p:spPr>
          <a:xfrm>
            <a:off x="3505200" y="5333917"/>
            <a:ext cx="2362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41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  <p:bldP spid="6" grpId="0" animBg="1"/>
      <p:bldP spid="7" grpId="0"/>
      <p:bldP spid="9" grpId="0" animBg="1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Searching Electronic </a:t>
            </a:r>
            <a:r>
              <a:rPr lang="en-US" dirty="0"/>
              <a:t>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Always consult with a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 librarian</a:t>
            </a:r>
            <a:r>
              <a:rPr lang="en-US" b="1" dirty="0" smtClean="0"/>
              <a:t>!!!!</a:t>
            </a:r>
          </a:p>
          <a:p>
            <a:r>
              <a:rPr lang="en-US" dirty="0" smtClean="0"/>
              <a:t>Identify potentially relevant databases.</a:t>
            </a:r>
          </a:p>
          <a:p>
            <a:r>
              <a:rPr lang="en-US" dirty="0" smtClean="0"/>
              <a:t>Search terms must appear in an indexed field.</a:t>
            </a:r>
          </a:p>
          <a:p>
            <a:pPr lvl="1"/>
            <a:r>
              <a:rPr lang="en-US" dirty="0" smtClean="0"/>
              <a:t>Often must be exhaustive with terms</a:t>
            </a:r>
          </a:p>
          <a:p>
            <a:pPr lvl="2"/>
            <a:r>
              <a:rPr lang="en-US" dirty="0" smtClean="0"/>
              <a:t>Deep substantive knowledge of the research questions is required to capture the relevant terms</a:t>
            </a:r>
          </a:p>
          <a:p>
            <a:pPr lvl="2"/>
            <a:r>
              <a:rPr lang="en-US" dirty="0" smtClean="0"/>
              <a:t>Strongly susceptible to disciplinary bias (vet thoroughly)</a:t>
            </a:r>
          </a:p>
          <a:p>
            <a:pPr lvl="2"/>
            <a:r>
              <a:rPr lang="en-US" dirty="0" smtClean="0"/>
              <a:t>Full text search capability will help some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8396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Gray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Generic search engines such as Google and Google Scholar can sometimes help identify unpublished material</a:t>
            </a:r>
          </a:p>
          <a:p>
            <a:r>
              <a:rPr lang="en-US" dirty="0" err="1" smtClean="0"/>
              <a:t>ProQuest</a:t>
            </a:r>
            <a:r>
              <a:rPr lang="en-US" dirty="0" smtClean="0"/>
              <a:t> Dissertations and Theses will house dissertation research </a:t>
            </a:r>
            <a:r>
              <a:rPr lang="en-US" dirty="0"/>
              <a:t> </a:t>
            </a:r>
            <a:r>
              <a:rPr lang="en-US" dirty="0">
                <a:hlinkClick r:id="rId2"/>
              </a:rPr>
              <a:t>http://aok.lib.umbc.edu/databases/dblink.php?DBID=370</a:t>
            </a:r>
            <a:endParaRPr lang="en-US" dirty="0" smtClean="0"/>
          </a:p>
          <a:p>
            <a:r>
              <a:rPr lang="en-US" dirty="0" smtClean="0"/>
              <a:t>Research Organizations in Your Field often house technical reports on their websites (e.g., </a:t>
            </a:r>
            <a:r>
              <a:rPr lang="en-US" dirty="0" smtClean="0">
                <a:hlinkClick r:id="rId3"/>
              </a:rPr>
              <a:t>CRESST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Bibliographies of already-identified relevant studies.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01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3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0033CC"/>
      </a:hlink>
      <a:folHlink>
        <a:srgbClr val="7030A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Math_in_CTE</Template>
  <TotalTime>1410</TotalTime>
  <Words>1155</Words>
  <Application>Microsoft Office PowerPoint</Application>
  <PresentationFormat>On-screen Show (4:3)</PresentationFormat>
  <Paragraphs>226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Solstice</vt:lpstr>
      <vt:lpstr>Advanced Statistics for Researchers</vt:lpstr>
      <vt:lpstr>Research Statistics Framework</vt:lpstr>
      <vt:lpstr>In this Session</vt:lpstr>
      <vt:lpstr>Using Systematic Review to Obtain a Better Literature Review/Conceptual Framework</vt:lpstr>
      <vt:lpstr>Why Systematic Review?</vt:lpstr>
      <vt:lpstr>Problems with Narrative Reviews</vt:lpstr>
      <vt:lpstr>Steps for a Systematic Review</vt:lpstr>
      <vt:lpstr>Searching Electronic Databases</vt:lpstr>
      <vt:lpstr>Gray Literature</vt:lpstr>
      <vt:lpstr>Publication Bias</vt:lpstr>
      <vt:lpstr>Key Decisions in Literature Review</vt:lpstr>
      <vt:lpstr>Browse UMBC’s Databases</vt:lpstr>
      <vt:lpstr>Computing Effect Sizes</vt:lpstr>
      <vt:lpstr>Statistical Significance</vt:lpstr>
      <vt:lpstr>Effect Size</vt:lpstr>
      <vt:lpstr>The role of sample size</vt:lpstr>
      <vt:lpstr>Two categories of Effect Sizes</vt:lpstr>
      <vt:lpstr>Computing an Odds Ratio</vt:lpstr>
      <vt:lpstr>Standardized Effect Size: Mean Difference (d or Cohen’s d)</vt:lpstr>
      <vt:lpstr>Computing ES: An Example</vt:lpstr>
      <vt:lpstr>Weighting Effect Sizes</vt:lpstr>
      <vt:lpstr>Try It! Go to http://csrakes.yolasite.com for the template</vt:lpstr>
      <vt:lpstr>Conversion Formulas</vt:lpstr>
      <vt:lpstr>Software</vt:lpstr>
      <vt:lpstr>Questions?</vt:lpstr>
    </vt:vector>
  </TitlesOfParts>
  <Company>CEHD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 BASICS</dc:title>
  <dc:creator>Bob Ronau</dc:creator>
  <cp:lastModifiedBy>Christopher Rakes</cp:lastModifiedBy>
  <cp:revision>160</cp:revision>
  <cp:lastPrinted>2013-10-09T16:25:16Z</cp:lastPrinted>
  <dcterms:created xsi:type="dcterms:W3CDTF">2008-08-27T16:46:04Z</dcterms:created>
  <dcterms:modified xsi:type="dcterms:W3CDTF">2013-10-09T16:34:39Z</dcterms:modified>
</cp:coreProperties>
</file>